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1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 indent="-285750" marL="742950">
              <a:defRPr/>
            </a:lvl2pPr>
            <a:lvl3pPr rtl="0" indent="-228600" marL="1143000">
              <a:defRPr/>
            </a:lvl3pPr>
            <a:lvl4pPr rtl="0" indent="-228600" marL="160020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gif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Appeasement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by Brady Glasser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The Path to War</a:t>
            </a:r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492837" x="3820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Hitler began making unreasonable demands to other European powers</a:t>
            </a:r>
          </a:p>
          <a:p>
            <a:pPr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These demands eventually resulted in Britain declaring war on Germany in September 1939</a:t>
            </a:r>
          </a:p>
        </p:txBody>
      </p:sp>
      <p:sp>
        <p:nvSpPr>
          <p:cNvPr id="31" name="Shape 31"/>
          <p:cNvSpPr/>
          <p:nvPr/>
        </p:nvSpPr>
        <p:spPr>
          <a:xfrm>
            <a:off y="3331023" x="4583532"/>
            <a:ext cy="3387601" cx="402806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2" name="Shape 32"/>
          <p:cNvSpPr txBox="1"/>
          <p:nvPr/>
        </p:nvSpPr>
        <p:spPr>
          <a:xfrm>
            <a:off y="5308925" x="691825"/>
            <a:ext cy="1293300" cx="37298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Illustration by Doctor Seuss for New York political magazine </a:t>
            </a:r>
            <a:r>
              <a:rPr lang="en" i="1"/>
              <a:t>PM</a:t>
            </a:r>
            <a:r>
              <a:rPr lang="en"/>
              <a:t>. Published August 13th, 1941.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The Anschluss</a:t>
            </a:r>
          </a:p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1540025" x="231600"/>
            <a:ext cy="4967700" cx="49662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February 1938- Hitler begins to put pressure on Austria to support Germany.</a:t>
            </a:r>
          </a:p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Austrian chancellor Kurt von Schuschnigg is overconfident, Hitler furious at his defiance.</a:t>
            </a:r>
          </a:p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von Schuschnigg is replaced by Nazi chancellor who invites German occupation.</a:t>
            </a:r>
          </a:p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Austria annexed by Germany; aspirations of </a:t>
            </a:r>
            <a:r>
              <a:rPr sz="1800" lang="en" i="1"/>
              <a:t>Anschluss </a:t>
            </a:r>
            <a:r>
              <a:rPr sz="1800" lang="en"/>
              <a:t>(Austro-German unification) were fulfilled.</a:t>
            </a:r>
          </a:p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German sphere of influence grew; Britain and France weak in their response.</a:t>
            </a:r>
          </a:p>
          <a:p>
            <a:r>
              <a:t/>
            </a:r>
          </a:p>
        </p:txBody>
      </p:sp>
      <p:sp>
        <p:nvSpPr>
          <p:cNvPr id="39" name="Shape 39"/>
          <p:cNvSpPr/>
          <p:nvPr/>
        </p:nvSpPr>
        <p:spPr>
          <a:xfrm>
            <a:off y="1961226" x="5318181"/>
            <a:ext cy="3944847" cx="372254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40" name="Shape 40"/>
          <p:cNvSpPr txBox="1"/>
          <p:nvPr/>
        </p:nvSpPr>
        <p:spPr>
          <a:xfrm>
            <a:off y="6023286" x="5318181"/>
            <a:ext cy="624000" cx="45570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Map of German </a:t>
            </a:r>
            <a:r>
              <a:rPr lang="en" i="1"/>
              <a:t>Anschluss</a:t>
            </a:r>
            <a:r>
              <a:rPr lang="en"/>
              <a:t>, 1938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Czechoslovakia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457321" x="457200"/>
            <a:ext cy="5110500" cx="5206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Two weeks after </a:t>
            </a:r>
            <a:r>
              <a:rPr sz="1800" lang="en" i="1"/>
              <a:t>Anschluss</a:t>
            </a:r>
            <a:r>
              <a:rPr sz="1800" lang="en"/>
              <a:t>, Germans demand the annexation of the Sudetenland, a largely German-speaking region of Czechoslovakia.</a:t>
            </a:r>
          </a:p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Czech Republic was a strong country, had the backing of France and the Soviet Union.</a:t>
            </a:r>
          </a:p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Czechoslovakia mobilizes, Germans tell Sudeten Nazis to calm down to avoid war.</a:t>
            </a:r>
          </a:p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Britain recognized Germany's interest in Sudetenland, but had little interests there</a:t>
            </a:r>
          </a:p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France and Russia did not want to jump into war too quickly over Czech sovereignty.</a:t>
            </a:r>
          </a:p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Czechoslovakia urged to submit to German demands by Britain and France.</a:t>
            </a:r>
          </a:p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Czechoslovakia finally submits to annexation of the Sudetenland, but Germany increases demands; wants immediate occupation of the Sudetenland; British Prime Minister, Neville Chamberlain, says no to these terms.</a:t>
            </a:r>
          </a:p>
          <a:p>
            <a:r>
              <a:t/>
            </a:r>
          </a:p>
        </p:txBody>
      </p:sp>
      <p:sp>
        <p:nvSpPr>
          <p:cNvPr id="47" name="Shape 47"/>
          <p:cNvSpPr/>
          <p:nvPr/>
        </p:nvSpPr>
        <p:spPr>
          <a:xfrm>
            <a:off y="1701475" x="5777175"/>
            <a:ext cy="2847975" cx="27146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48" name="Shape 48"/>
          <p:cNvSpPr txBox="1"/>
          <p:nvPr/>
        </p:nvSpPr>
        <p:spPr>
          <a:xfrm>
            <a:off y="4632150" x="6030850"/>
            <a:ext cy="1301099" cx="25415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German troops are welcomed in the Sudetenland as liberators rather than imperialist conquerors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The Munich Agreement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1600200" x="246650"/>
            <a:ext cy="4967700" cx="4762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Mussolini urges Hitler to meet with prime ministers of Britain and France.</a:t>
            </a:r>
          </a:p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France, Britain and Czechoslovakia meet in Munich on September 29th, 1939.</a:t>
            </a:r>
          </a:p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All of Germany's demands fulfilled without consultation of Czechoslovakia or their ally, the Soviet Union.</a:t>
            </a:r>
          </a:p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Czechoslovakia surrenders 1/3 of its population and diminishes its military strength greatly, leaving an absence of strong democracy in Central Europe.</a:t>
            </a:r>
          </a:p>
          <a:p>
            <a:pPr rtl="0" lvl="0" indent="-3429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Peace was preserved for now, and British Prime Minister Neville Chamberlain was hailed as a hero.</a:t>
            </a:r>
          </a:p>
        </p:txBody>
      </p:sp>
      <p:sp>
        <p:nvSpPr>
          <p:cNvPr id="55" name="Shape 55"/>
          <p:cNvSpPr/>
          <p:nvPr/>
        </p:nvSpPr>
        <p:spPr>
          <a:xfrm>
            <a:off y="1746600" x="5072382"/>
            <a:ext cy="2608851" cx="380303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56" name="Shape 56"/>
          <p:cNvSpPr txBox="1"/>
          <p:nvPr/>
        </p:nvSpPr>
        <p:spPr>
          <a:xfrm>
            <a:off y="4451675" x="5143500"/>
            <a:ext cy="1127999" cx="35642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British Prime Minister Neville Chamberlain (far left) meets with Adolf Hitler in Munich, September 29th, 1939.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Fascist Ambition in the Pre-war Years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1600200" x="457200"/>
            <a:ext cy="4967700" cx="5627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277777"/>
              <a:buFont typeface="Arial"/>
              <a:buChar char="•"/>
            </a:pPr>
            <a:r>
              <a:rPr sz="1800" lang="en"/>
              <a:t>Many groups terrified by German speeches lambasting them in support of nationalism.</a:t>
            </a:r>
          </a:p>
          <a:p>
            <a:pPr rtl="0" lvl="0" indent="-419100" marL="457200">
              <a:buClr>
                <a:schemeClr val="dk1"/>
              </a:buClr>
              <a:buSzPct val="277777"/>
              <a:buFont typeface="Arial"/>
              <a:buChar char="•"/>
            </a:pPr>
            <a:r>
              <a:rPr sz="1800" lang="en"/>
              <a:t>Lithuanian port of Memel annexed by Germany; no longer were only Germanic peoples being absorbed into the growing German empire.</a:t>
            </a:r>
          </a:p>
          <a:p>
            <a:pPr rtl="0" lvl="0" indent="-419100" marL="457200">
              <a:buClr>
                <a:schemeClr val="dk1"/>
              </a:buClr>
              <a:buSzPct val="277777"/>
              <a:buFont typeface="Arial"/>
              <a:buChar char="•"/>
            </a:pPr>
            <a:r>
              <a:rPr sz="1800" lang="en"/>
              <a:t>Neville Chamberlain did not believe Germany wanted world war, but many in Europe believed Germany could only be stopped through interventionist force.</a:t>
            </a:r>
          </a:p>
          <a:p>
            <a:pPr rtl="0" lvl="0" indent="-419100" marL="457200">
              <a:buClr>
                <a:schemeClr val="dk1"/>
              </a:buClr>
              <a:buSzPct val="277777"/>
              <a:buFont typeface="Arial"/>
              <a:buChar char="•"/>
            </a:pPr>
            <a:r>
              <a:rPr sz="1800" lang="en"/>
              <a:t>Italy tried to copy German's success, wanted to wrestle away Nice and Corsica from France. </a:t>
            </a:r>
          </a:p>
          <a:p>
            <a:pPr rtl="0" lvl="0" indent="-419100" marL="457200">
              <a:buClr>
                <a:schemeClr val="dk1"/>
              </a:buClr>
              <a:buSzPct val="277777"/>
              <a:buFont typeface="Arial"/>
              <a:buChar char="•"/>
            </a:pPr>
            <a:r>
              <a:rPr sz="1800" lang="en"/>
              <a:t>Rome-Berlin Axis cemented Germany and Italy's alliance, known as the "Pact of Steel".</a:t>
            </a:r>
          </a:p>
          <a:p>
            <a:pPr rtl="0" lvl="0" indent="-419100" marL="457200">
              <a:buClr>
                <a:schemeClr val="dk1"/>
              </a:buClr>
              <a:buSzPct val="277777"/>
              <a:buFont typeface="Arial"/>
              <a:buChar char="•"/>
            </a:pPr>
            <a:r>
              <a:rPr sz="1800" lang="en"/>
              <a:t>Italy invades/annexes Albania in 1939.</a:t>
            </a:r>
          </a:p>
        </p:txBody>
      </p:sp>
      <p:sp>
        <p:nvSpPr>
          <p:cNvPr id="63" name="Shape 63"/>
          <p:cNvSpPr/>
          <p:nvPr/>
        </p:nvSpPr>
        <p:spPr>
          <a:xfrm>
            <a:off y="996625" x="6172200"/>
            <a:ext cy="3800475" cx="25146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4" name="Shape 64"/>
          <p:cNvSpPr txBox="1"/>
          <p:nvPr/>
        </p:nvSpPr>
        <p:spPr>
          <a:xfrm>
            <a:off y="4947975" x="6136100"/>
            <a:ext cy="1097999" cx="25415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Mussolini, a symbol of Fascist power, strikes a proud pose.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Poland 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1600200" x="457200"/>
            <a:ext cy="4967700" cx="42968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277777"/>
              <a:buFont typeface="Arial"/>
              <a:buChar char="•"/>
            </a:pPr>
            <a:r>
              <a:rPr sz="1800" lang="en"/>
              <a:t>Polish Nazi leader declared that Danzig, a German speaking city, should be returned to Germany.</a:t>
            </a:r>
          </a:p>
          <a:p>
            <a:pPr rtl="0" lvl="0" indent="-419100" marL="457200">
              <a:buClr>
                <a:schemeClr val="dk1"/>
              </a:buClr>
              <a:buSzPct val="277777"/>
              <a:buFont typeface="Arial"/>
              <a:buChar char="•"/>
            </a:pPr>
            <a:r>
              <a:rPr sz="1800" lang="en"/>
              <a:t>Versailles boundaries becoming increasingly ignored in German diplomacy.</a:t>
            </a:r>
          </a:p>
          <a:p>
            <a:pPr rtl="0" lvl="0" indent="-419100" marL="457200">
              <a:buClr>
                <a:schemeClr val="dk1"/>
              </a:buClr>
              <a:buSzPct val="277777"/>
              <a:buFont typeface="Arial"/>
              <a:buChar char="•"/>
            </a:pPr>
            <a:r>
              <a:rPr sz="1800" lang="en"/>
              <a:t>Germans living within Polish corridor being persecuted, Germany set focus on Poland.</a:t>
            </a:r>
          </a:p>
          <a:p>
            <a:pPr rtl="0" lvl="0" indent="-419100" marL="457200">
              <a:buClr>
                <a:schemeClr val="dk1"/>
              </a:buClr>
              <a:buSzPct val="277777"/>
              <a:buFont typeface="Arial"/>
              <a:buChar char="•"/>
            </a:pPr>
            <a:r>
              <a:rPr sz="1800" lang="en"/>
              <a:t>Britain and France renewed promises to protect Poland thinking they had time to change their minds.</a:t>
            </a:r>
          </a:p>
          <a:p>
            <a:r>
              <a:t/>
            </a:r>
          </a:p>
        </p:txBody>
      </p:sp>
      <p:sp>
        <p:nvSpPr>
          <p:cNvPr id="71" name="Shape 71"/>
          <p:cNvSpPr/>
          <p:nvPr/>
        </p:nvSpPr>
        <p:spPr>
          <a:xfrm>
            <a:off y="1666875" x="5431250"/>
            <a:ext cy="3524250" cx="2667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72" name="Shape 72"/>
          <p:cNvSpPr txBox="1"/>
          <p:nvPr/>
        </p:nvSpPr>
        <p:spPr>
          <a:xfrm>
            <a:off y="5319600" x="5137500"/>
            <a:ext cy="1248299" cx="35492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Members of a socialist, Jewish youth movement in Poland, 1938. Growing Nazism in Poland weakened Jewish leadership and caused many Jews to flee by the outbreak of the war in 1939.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Hitler-Stalin Pact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1600200" x="457200"/>
            <a:ext cy="4967700" cx="54170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277777"/>
              <a:buFont typeface="Arial"/>
              <a:buChar char="•"/>
            </a:pPr>
            <a:r>
              <a:rPr sz="1800" lang="en"/>
              <a:t>Every European power wanted an alliance with the Soviet Union for the years to come. </a:t>
            </a:r>
          </a:p>
          <a:p>
            <a:pPr rtl="0" lvl="0" indent="-419100" marL="457200">
              <a:buClr>
                <a:schemeClr val="dk1"/>
              </a:buClr>
              <a:buSzPct val="277777"/>
              <a:buFont typeface="Arial"/>
              <a:buChar char="•"/>
            </a:pPr>
            <a:r>
              <a:rPr sz="1800" lang="en"/>
              <a:t>Germany and USSR announce a nonaggression pact, due to USSR wanting control over Baltic regions but being denied growing influence by Britain and France.</a:t>
            </a:r>
          </a:p>
          <a:p>
            <a:pPr rtl="0" lvl="0" indent="-419100" marL="457200">
              <a:buClr>
                <a:schemeClr val="dk1"/>
              </a:buClr>
              <a:buSzPct val="277777"/>
              <a:buFont typeface="Arial"/>
              <a:buChar char="•"/>
            </a:pPr>
            <a:r>
              <a:rPr sz="1800" lang="en">
                <a:solidFill>
                  <a:srgbClr val="000000"/>
                </a:solidFill>
              </a:rPr>
              <a:t>"Our government is much more afraid of communism than it is of fascism." -- British journalist John Langdon-Davies, 1936</a:t>
            </a:r>
          </a:p>
          <a:p>
            <a:pPr rtl="0" lvl="0" indent="-419100" marL="457200">
              <a:buClr>
                <a:schemeClr val="dk1"/>
              </a:buClr>
              <a:buSzPct val="277777"/>
              <a:buFont typeface="Arial"/>
              <a:buChar char="•"/>
            </a:pPr>
            <a:r>
              <a:rPr sz="1800" lang="en">
                <a:solidFill>
                  <a:srgbClr val="000000"/>
                </a:solidFill>
              </a:rPr>
              <a:t>Soviet fears of Western European ambition against them resulted in Stalin replacing his pro-Western foreign minister with Vyacheslav Molotov, who was more stern.</a:t>
            </a:r>
          </a:p>
          <a:p>
            <a:pPr rtl="0" lvl="0" indent="-419100" marL="457200">
              <a:buClr>
                <a:schemeClr val="dk1"/>
              </a:buClr>
              <a:buSzPct val="277777"/>
              <a:buFont typeface="Arial"/>
              <a:buChar char="•"/>
            </a:pPr>
            <a:r>
              <a:rPr sz="1800" lang="en">
                <a:solidFill>
                  <a:srgbClr val="000000"/>
                </a:solidFill>
              </a:rPr>
              <a:t>Hitler offered Soviet Union influence in many of the Baltic regions; this was the basis of the Hitler-Stalin pact.</a:t>
            </a:r>
          </a:p>
        </p:txBody>
      </p:sp>
      <p:sp>
        <p:nvSpPr>
          <p:cNvPr id="79" name="Shape 79"/>
          <p:cNvSpPr/>
          <p:nvPr/>
        </p:nvSpPr>
        <p:spPr>
          <a:xfrm>
            <a:off y="1923382" x="5531076"/>
            <a:ext cy="2512791" cx="34517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80" name="Shape 80"/>
          <p:cNvSpPr txBox="1"/>
          <p:nvPr/>
        </p:nvSpPr>
        <p:spPr>
          <a:xfrm>
            <a:off y="4677275" x="6121075"/>
            <a:ext cy="1518899" cx="27522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Adolf Hitler conferring with his foreign minister, von Ribbentrop, August 1939.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The Advantages and Perils of Appeasement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1555078" x="126350"/>
            <a:ext cy="5185800" cx="54852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Appeasement allowed Britain and France to strengthen their armed forces and ready their people for war.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 popular opinion of war was one of necessity in the years of appeasement.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Germany had become too strong in a very short amount of time; appeasement had bolstered their position.</a:t>
            </a:r>
          </a:p>
          <a:p>
            <a:r>
              <a:t/>
            </a:r>
          </a:p>
        </p:txBody>
      </p:sp>
      <p:sp>
        <p:nvSpPr>
          <p:cNvPr id="87" name="Shape 87"/>
          <p:cNvSpPr/>
          <p:nvPr/>
        </p:nvSpPr>
        <p:spPr>
          <a:xfrm>
            <a:off y="3389903" x="5611550"/>
            <a:ext cy="2087987" cx="343151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88" name="Shape 88"/>
          <p:cNvSpPr txBox="1"/>
          <p:nvPr/>
        </p:nvSpPr>
        <p:spPr>
          <a:xfrm>
            <a:off y="5639800" x="5775150"/>
            <a:ext cy="939900" cx="31205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Chamberlain and Hitler; publicly, amicable leaders wanting the best for their countries. Privately, ideological enemies.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